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3" r:id="rId1"/>
  </p:sldMasterIdLst>
  <p:notesMasterIdLst>
    <p:notesMasterId r:id="rId12"/>
  </p:notesMasterIdLst>
  <p:sldIdLst>
    <p:sldId id="264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orbel" panose="020B050302020402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Petrona" panose="020B060402020202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458B4-3C2B-49C0-AC15-ACE2337F7591}" v="1" dt="2024-09-26T05:54:11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ay Goel" userId="81285d0049808073" providerId="LiveId" clId="{397458B4-3C2B-49C0-AC15-ACE2337F7591}"/>
    <pc:docChg chg="undo custSel modSld">
      <pc:chgData name="Lakshay Goel" userId="81285d0049808073" providerId="LiveId" clId="{397458B4-3C2B-49C0-AC15-ACE2337F7591}" dt="2024-11-21T05:00:33.315" v="211" actId="20577"/>
      <pc:docMkLst>
        <pc:docMk/>
      </pc:docMkLst>
      <pc:sldChg chg="modSp mod">
        <pc:chgData name="Lakshay Goel" userId="81285d0049808073" providerId="LiveId" clId="{397458B4-3C2B-49C0-AC15-ACE2337F7591}" dt="2024-09-26T06:26:23.300" v="57" actId="123"/>
        <pc:sldMkLst>
          <pc:docMk/>
          <pc:sldMk cId="0" sldId="256"/>
        </pc:sldMkLst>
        <pc:spChg chg="mod">
          <ac:chgData name="Lakshay Goel" userId="81285d0049808073" providerId="LiveId" clId="{397458B4-3C2B-49C0-AC15-ACE2337F7591}" dt="2024-09-26T06:26:23.300" v="57" actId="123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09-26T06:26:57.299" v="63" actId="123"/>
        <pc:sldMkLst>
          <pc:docMk/>
          <pc:sldMk cId="0" sldId="257"/>
        </pc:sldMkLst>
        <pc:spChg chg="mod">
          <ac:chgData name="Lakshay Goel" userId="81285d0049808073" providerId="LiveId" clId="{397458B4-3C2B-49C0-AC15-ACE2337F7591}" dt="2024-09-26T06:26:33.682" v="58" actId="123"/>
          <ac:spMkLst>
            <pc:docMk/>
            <pc:sldMk cId="0" sldId="257"/>
            <ac:spMk id="8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6:43.942" v="61" actId="123"/>
          <ac:spMkLst>
            <pc:docMk/>
            <pc:sldMk cId="0" sldId="257"/>
            <ac:spMk id="12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6:51.863" v="62" actId="123"/>
          <ac:spMkLst>
            <pc:docMk/>
            <pc:sldMk cId="0" sldId="257"/>
            <ac:spMk id="16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6:57.299" v="63" actId="123"/>
          <ac:spMkLst>
            <pc:docMk/>
            <pc:sldMk cId="0" sldId="257"/>
            <ac:spMk id="20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09-26T06:38:45.215" v="172" actId="1076"/>
        <pc:sldMkLst>
          <pc:docMk/>
          <pc:sldMk cId="0" sldId="258"/>
        </pc:sldMkLst>
        <pc:spChg chg="mod">
          <ac:chgData name="Lakshay Goel" userId="81285d0049808073" providerId="LiveId" clId="{397458B4-3C2B-49C0-AC15-ACE2337F7591}" dt="2024-09-26T06:28:53.272" v="86" actId="123"/>
          <ac:spMkLst>
            <pc:docMk/>
            <pc:sldMk cId="0" sldId="258"/>
            <ac:spMk id="4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7:22.472" v="64" actId="123"/>
          <ac:spMkLst>
            <pc:docMk/>
            <pc:sldMk cId="0" sldId="258"/>
            <ac:spMk id="7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8:13.040" v="80" actId="123"/>
          <ac:spMkLst>
            <pc:docMk/>
            <pc:sldMk cId="0" sldId="258"/>
            <ac:spMk id="10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8:19.010" v="81" actId="12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8:24.040" v="82" actId="123"/>
          <ac:spMkLst>
            <pc:docMk/>
            <pc:sldMk cId="0" sldId="258"/>
            <ac:spMk id="16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8:45.215" v="172" actId="1076"/>
          <ac:spMkLst>
            <pc:docMk/>
            <pc:sldMk cId="0" sldId="258"/>
            <ac:spMk id="19" creationId="{00000000-0000-0000-0000-000000000000}"/>
          </ac:spMkLst>
        </pc:spChg>
        <pc:spChg chg="mod">
          <ac:chgData name="Lakshay Goel" userId="81285d0049808073" providerId="LiveId" clId="{397458B4-3C2B-49C0-AC15-ACE2337F7591}" dt="2024-09-26T05:55:28.439" v="56" actId="14100"/>
          <ac:spMkLst>
            <pc:docMk/>
            <pc:sldMk cId="0" sldId="258"/>
            <ac:spMk id="20" creationId="{00000000-0000-0000-0000-000000000000}"/>
          </ac:spMkLst>
        </pc:spChg>
        <pc:spChg chg="mod">
          <ac:chgData name="Lakshay Goel" userId="81285d0049808073" providerId="LiveId" clId="{397458B4-3C2B-49C0-AC15-ACE2337F7591}" dt="2024-09-26T05:55:13.231" v="55"/>
          <ac:spMkLst>
            <pc:docMk/>
            <pc:sldMk cId="0" sldId="258"/>
            <ac:spMk id="21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8:35.322" v="84" actId="123"/>
          <ac:spMkLst>
            <pc:docMk/>
            <pc:sldMk cId="0" sldId="258"/>
            <ac:spMk id="22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28:42.705" v="85" actId="123"/>
          <ac:spMkLst>
            <pc:docMk/>
            <pc:sldMk cId="0" sldId="258"/>
            <ac:spMk id="25" creationId="{00000000-0000-0000-0000-000000000000}"/>
          </ac:spMkLst>
        </pc:spChg>
      </pc:sldChg>
      <pc:sldChg chg="delSp modSp mod">
        <pc:chgData name="Lakshay Goel" userId="81285d0049808073" providerId="LiveId" clId="{397458B4-3C2B-49C0-AC15-ACE2337F7591}" dt="2024-11-21T05:00:01.480" v="202" actId="20577"/>
        <pc:sldMkLst>
          <pc:docMk/>
          <pc:sldMk cId="0" sldId="259"/>
        </pc:sldMkLst>
        <pc:spChg chg="mod">
          <ac:chgData name="Lakshay Goel" userId="81285d0049808073" providerId="LiveId" clId="{397458B4-3C2B-49C0-AC15-ACE2337F7591}" dt="2024-11-21T05:00:01.480" v="202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5:05.794" v="156" actId="2710"/>
          <ac:spMkLst>
            <pc:docMk/>
            <pc:sldMk cId="0" sldId="259"/>
            <ac:spMk id="5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5:01.145" v="155" actId="2710"/>
          <ac:spMkLst>
            <pc:docMk/>
            <pc:sldMk cId="0" sldId="259"/>
            <ac:spMk id="7" creationId="{00000000-0000-0000-0000-000000000000}"/>
          </ac:spMkLst>
        </pc:spChg>
        <pc:spChg chg="mod">
          <ac:chgData name="Lakshay Goel" userId="81285d0049808073" providerId="LiveId" clId="{397458B4-3C2B-49C0-AC15-ACE2337F7591}" dt="2024-09-26T05:51:59.492" v="30" actId="20577"/>
          <ac:spMkLst>
            <pc:docMk/>
            <pc:sldMk cId="0" sldId="259"/>
            <ac:spMk id="10" creationId="{8B918161-B8E2-4CCA-C326-97A183F03A25}"/>
          </ac:spMkLst>
        </pc:spChg>
        <pc:spChg chg="mod">
          <ac:chgData name="Lakshay Goel" userId="81285d0049808073" providerId="LiveId" clId="{397458B4-3C2B-49C0-AC15-ACE2337F7591}" dt="2024-09-26T06:35:24.473" v="161" actId="20577"/>
          <ac:spMkLst>
            <pc:docMk/>
            <pc:sldMk cId="0" sldId="259"/>
            <ac:spMk id="17" creationId="{9327C9CC-9C9E-E690-3676-A8DC2F390300}"/>
          </ac:spMkLst>
        </pc:spChg>
        <pc:spChg chg="mod">
          <ac:chgData name="Lakshay Goel" userId="81285d0049808073" providerId="LiveId" clId="{397458B4-3C2B-49C0-AC15-ACE2337F7591}" dt="2024-09-26T06:35:46.423" v="164" actId="1076"/>
          <ac:spMkLst>
            <pc:docMk/>
            <pc:sldMk cId="0" sldId="259"/>
            <ac:spMk id="18" creationId="{6263A8DC-D593-3489-3BDC-F2B59D817B98}"/>
          </ac:spMkLst>
        </pc:spChg>
        <pc:spChg chg="mod">
          <ac:chgData name="Lakshay Goel" userId="81285d0049808073" providerId="LiveId" clId="{397458B4-3C2B-49C0-AC15-ACE2337F7591}" dt="2024-09-26T06:35:50.262" v="165" actId="1076"/>
          <ac:spMkLst>
            <pc:docMk/>
            <pc:sldMk cId="0" sldId="259"/>
            <ac:spMk id="19" creationId="{D0EFC498-159B-B49B-BED2-AABB65D8A19D}"/>
          </ac:spMkLst>
        </pc:spChg>
        <pc:spChg chg="del mod">
          <ac:chgData name="Lakshay Goel" userId="81285d0049808073" providerId="LiveId" clId="{397458B4-3C2B-49C0-AC15-ACE2337F7591}" dt="2024-09-26T06:29:17.191" v="89" actId="478"/>
          <ac:spMkLst>
            <pc:docMk/>
            <pc:sldMk cId="0" sldId="259"/>
            <ac:spMk id="20" creationId="{A93D8C3E-365D-66E1-12F5-B5D6D38DE761}"/>
          </ac:spMkLst>
        </pc:spChg>
        <pc:spChg chg="del mod">
          <ac:chgData name="Lakshay Goel" userId="81285d0049808073" providerId="LiveId" clId="{397458B4-3C2B-49C0-AC15-ACE2337F7591}" dt="2024-09-26T06:29:09.458" v="87" actId="478"/>
          <ac:spMkLst>
            <pc:docMk/>
            <pc:sldMk cId="0" sldId="259"/>
            <ac:spMk id="21" creationId="{A99AD888-1017-4032-862A-6DBFE904B975}"/>
          </ac:spMkLst>
        </pc:spChg>
      </pc:sldChg>
      <pc:sldChg chg="modSp mod">
        <pc:chgData name="Lakshay Goel" userId="81285d0049808073" providerId="LiveId" clId="{397458B4-3C2B-49C0-AC15-ACE2337F7591}" dt="2024-10-03T05:54:07.320" v="173" actId="123"/>
        <pc:sldMkLst>
          <pc:docMk/>
          <pc:sldMk cId="0" sldId="260"/>
        </pc:sldMkLst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3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4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7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8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0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1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3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4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6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7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19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20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22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23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25" creationId="{00000000-0000-0000-0000-000000000000}"/>
          </ac:spMkLst>
        </pc:spChg>
        <pc:spChg chg="mod">
          <ac:chgData name="Lakshay Goel" userId="81285d0049808073" providerId="LiveId" clId="{397458B4-3C2B-49C0-AC15-ACE2337F7591}" dt="2024-10-03T05:54:07.320" v="173" actId="123"/>
          <ac:spMkLst>
            <pc:docMk/>
            <pc:sldMk cId="0" sldId="260"/>
            <ac:spMk id="26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09-26T06:32:29.571" v="130" actId="123"/>
        <pc:sldMkLst>
          <pc:docMk/>
          <pc:sldMk cId="0" sldId="261"/>
        </pc:sldMkLst>
        <pc:spChg chg="mod">
          <ac:chgData name="Lakshay Goel" userId="81285d0049808073" providerId="LiveId" clId="{397458B4-3C2B-49C0-AC15-ACE2337F7591}" dt="2024-09-26T06:32:04.316" v="124" actId="123"/>
          <ac:spMkLst>
            <pc:docMk/>
            <pc:sldMk cId="0" sldId="261"/>
            <ac:spMk id="4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2:18.559" v="127" actId="12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2:22.109" v="128" actId="123"/>
          <ac:spMkLst>
            <pc:docMk/>
            <pc:sldMk cId="0" sldId="261"/>
            <ac:spMk id="15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2:25.714" v="129" actId="123"/>
          <ac:spMkLst>
            <pc:docMk/>
            <pc:sldMk cId="0" sldId="261"/>
            <ac:spMk id="20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2:29.571" v="130" actId="123"/>
          <ac:spMkLst>
            <pc:docMk/>
            <pc:sldMk cId="0" sldId="261"/>
            <ac:spMk id="25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09-26T06:33:22.472" v="140" actId="123"/>
        <pc:sldMkLst>
          <pc:docMk/>
          <pc:sldMk cId="0" sldId="262"/>
        </pc:sldMkLst>
        <pc:spChg chg="mod">
          <ac:chgData name="Lakshay Goel" userId="81285d0049808073" providerId="LiveId" clId="{397458B4-3C2B-49C0-AC15-ACE2337F7591}" dt="2024-09-26T06:32:45.235" v="132" actId="123"/>
          <ac:spMkLst>
            <pc:docMk/>
            <pc:sldMk cId="0" sldId="262"/>
            <ac:spMk id="6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2:57.351" v="134" actId="123"/>
          <ac:spMkLst>
            <pc:docMk/>
            <pc:sldMk cId="0" sldId="262"/>
            <ac:spMk id="9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3:04.936" v="136" actId="123"/>
          <ac:spMkLst>
            <pc:docMk/>
            <pc:sldMk cId="0" sldId="262"/>
            <ac:spMk id="12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3:11.914" v="138" actId="123"/>
          <ac:spMkLst>
            <pc:docMk/>
            <pc:sldMk cId="0" sldId="262"/>
            <ac:spMk id="15" creationId="{00000000-0000-0000-0000-000000000000}"/>
          </ac:spMkLst>
        </pc:spChg>
        <pc:spChg chg="mod">
          <ac:chgData name="Lakshay Goel" userId="81285d0049808073" providerId="LiveId" clId="{397458B4-3C2B-49C0-AC15-ACE2337F7591}" dt="2024-09-26T06:33:22.472" v="140" actId="123"/>
          <ac:spMkLst>
            <pc:docMk/>
            <pc:sldMk cId="0" sldId="262"/>
            <ac:spMk id="18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11-21T05:00:33.315" v="211" actId="20577"/>
        <pc:sldMkLst>
          <pc:docMk/>
          <pc:sldMk cId="0" sldId="263"/>
        </pc:sldMkLst>
        <pc:spChg chg="mod">
          <ac:chgData name="Lakshay Goel" userId="81285d0049808073" providerId="LiveId" clId="{397458B4-3C2B-49C0-AC15-ACE2337F7591}" dt="2024-11-21T05:00:33.315" v="211" actId="20577"/>
          <ac:spMkLst>
            <pc:docMk/>
            <pc:sldMk cId="0" sldId="263"/>
            <ac:spMk id="5" creationId="{00000000-0000-0000-0000-000000000000}"/>
          </ac:spMkLst>
        </pc:spChg>
      </pc:sldChg>
      <pc:sldChg chg="modSp mod">
        <pc:chgData name="Lakshay Goel" userId="81285d0049808073" providerId="LiveId" clId="{397458B4-3C2B-49C0-AC15-ACE2337F7591}" dt="2024-09-26T06:36:46.470" v="171" actId="123"/>
        <pc:sldMkLst>
          <pc:docMk/>
          <pc:sldMk cId="1762654059" sldId="264"/>
        </pc:sldMkLst>
        <pc:spChg chg="mod">
          <ac:chgData name="Lakshay Goel" userId="81285d0049808073" providerId="LiveId" clId="{397458B4-3C2B-49C0-AC15-ACE2337F7591}" dt="2024-09-26T06:36:35.146" v="170" actId="20577"/>
          <ac:spMkLst>
            <pc:docMk/>
            <pc:sldMk cId="1762654059" sldId="264"/>
            <ac:spMk id="5" creationId="{5F7D2B40-A138-922A-60F9-663DA709B1C7}"/>
          </ac:spMkLst>
        </pc:spChg>
        <pc:spChg chg="mod">
          <ac:chgData name="Lakshay Goel" userId="81285d0049808073" providerId="LiveId" clId="{397458B4-3C2B-49C0-AC15-ACE2337F7591}" dt="2024-09-26T06:36:46.470" v="171" actId="123"/>
          <ac:spMkLst>
            <pc:docMk/>
            <pc:sldMk cId="1762654059" sldId="264"/>
            <ac:spMk id="7" creationId="{77543C56-67FF-6BDF-3749-C378CF7DB6C5}"/>
          </ac:spMkLst>
        </pc:spChg>
      </pc:sldChg>
      <pc:sldChg chg="modSp mod">
        <pc:chgData name="Lakshay Goel" userId="81285d0049808073" providerId="LiveId" clId="{397458B4-3C2B-49C0-AC15-ACE2337F7591}" dt="2024-09-26T06:36:13.711" v="168" actId="27636"/>
        <pc:sldMkLst>
          <pc:docMk/>
          <pc:sldMk cId="1029046602" sldId="266"/>
        </pc:sldMkLst>
        <pc:spChg chg="mod">
          <ac:chgData name="Lakshay Goel" userId="81285d0049808073" providerId="LiveId" clId="{397458B4-3C2B-49C0-AC15-ACE2337F7591}" dt="2024-09-26T06:36:13.711" v="168" actId="27636"/>
          <ac:spMkLst>
            <pc:docMk/>
            <pc:sldMk cId="1029046602" sldId="266"/>
            <ac:spMk id="3" creationId="{FFA3AA9E-6F9D-1CDD-6A1B-72F5093A89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91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976" y="1058851"/>
            <a:ext cx="11960352" cy="351129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864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436" y="4643561"/>
            <a:ext cx="10521432" cy="1665798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accent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74393" y="4480560"/>
            <a:ext cx="98755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150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328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914400"/>
            <a:ext cx="2788920" cy="649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914400"/>
            <a:ext cx="891540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828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32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280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9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586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46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430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258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0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135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09" y="1408290"/>
            <a:ext cx="11960352" cy="3511296"/>
          </a:xfrm>
        </p:spPr>
        <p:txBody>
          <a:bodyPr anchor="b">
            <a:noAutofit/>
          </a:bodyPr>
          <a:lstStyle>
            <a:lvl1pPr marL="0" algn="ctr" defTabSz="109728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864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914" y="4985424"/>
            <a:ext cx="10522915" cy="1636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640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77441" y="4824490"/>
            <a:ext cx="98755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7134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468879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1134" y="2468880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517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401813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265780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23008" y="2398838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23008" y="3263186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576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249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78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591" y="1316736"/>
            <a:ext cx="6254496" cy="5596128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621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51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5897" y="1283816"/>
            <a:ext cx="7318858" cy="576072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336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456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66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50624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468880"/>
            <a:ext cx="11847445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595" y="7468594"/>
            <a:ext cx="279488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38978" y="7468594"/>
            <a:ext cx="566132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5437" y="7468594"/>
            <a:ext cx="20474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4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19456" algn="l" defTabSz="1097280" rtl="0" eaLnBrk="1" latinLnBrk="0" hangingPunct="1">
        <a:lnSpc>
          <a:spcPct val="90000"/>
        </a:lnSpc>
        <a:spcBef>
          <a:spcPts val="1680"/>
        </a:spcBef>
        <a:buClr>
          <a:schemeClr val="accent1"/>
        </a:buClr>
        <a:buSzPct val="80000"/>
        <a:buFont typeface="Corbel" pitchFamily="34" charset="0"/>
        <a:buChar char="•"/>
        <a:defRPr sz="264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16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1D69659-5EB8-807F-66E7-0AACBDCFC6A2}"/>
              </a:ext>
            </a:extLst>
          </p:cNvPr>
          <p:cNvSpPr txBox="1">
            <a:spLocks/>
          </p:cNvSpPr>
          <p:nvPr/>
        </p:nvSpPr>
        <p:spPr>
          <a:xfrm>
            <a:off x="2214311" y="1993834"/>
            <a:ext cx="10345341" cy="2154986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spc="-1" dirty="0">
                <a:solidFill>
                  <a:srgbClr val="000000"/>
                </a:solidFill>
                <a:latin typeface="Times New Roman"/>
              </a:rPr>
              <a:t>Mini Project (KCA353)</a:t>
            </a:r>
            <a:br>
              <a:rPr lang="en-US" sz="2400" dirty="0"/>
            </a:br>
            <a:r>
              <a:rPr lang="en-US" sz="3500" b="1" spc="-1" dirty="0">
                <a:solidFill>
                  <a:srgbClr val="000000"/>
                </a:solidFill>
                <a:latin typeface="Times New Roman"/>
              </a:rPr>
              <a:t>Odd Semester</a:t>
            </a:r>
            <a:br>
              <a:rPr lang="en-US" sz="3500" dirty="0"/>
            </a:br>
            <a:r>
              <a:rPr lang="en-US" sz="3500" b="1" spc="-1" dirty="0">
                <a:solidFill>
                  <a:srgbClr val="000000"/>
                </a:solidFill>
                <a:latin typeface="Times New Roman"/>
              </a:rPr>
              <a:t>Session 2024-25</a:t>
            </a:r>
            <a:endParaRPr lang="en-US" sz="3500" spc="-1" dirty="0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A4A4E5C-9922-0687-2C24-EDF4972908B7}"/>
              </a:ext>
            </a:extLst>
          </p:cNvPr>
          <p:cNvSpPr txBox="1">
            <a:spLocks/>
          </p:cNvSpPr>
          <p:nvPr/>
        </p:nvSpPr>
        <p:spPr>
          <a:xfrm>
            <a:off x="2136953" y="4343401"/>
            <a:ext cx="10345341" cy="56712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lstStyle>
            <a:lvl1pPr marL="274320" indent="-219456" algn="l" defTabSz="1097280" rtl="0" eaLnBrk="1" latinLnBrk="0" hangingPunct="1">
              <a:lnSpc>
                <a:spcPct val="90000"/>
              </a:lnSpc>
              <a:spcBef>
                <a:spcPts val="168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64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-219456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77824" indent="-219456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16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7008" indent="-219456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536192" indent="-219456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920000" indent="-274320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280000" indent="-274320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640000" indent="-274320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000000" indent="-274320" algn="l" defTabSz="1097280" rtl="0" eaLnBrk="1" latinLnBrk="0" hangingPunct="1">
              <a:lnSpc>
                <a:spcPct val="90000"/>
              </a:lnSpc>
              <a:spcBef>
                <a:spcPts val="240"/>
              </a:spcBef>
              <a:spcAft>
                <a:spcPts val="48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92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Corbel" pitchFamily="34" charset="0"/>
              <a:buNone/>
              <a:tabLst>
                <a:tab pos="0" algn="l"/>
              </a:tabLst>
            </a:pPr>
            <a:r>
              <a:rPr lang="en-US" sz="3000" b="1" spc="-1" dirty="0">
                <a:solidFill>
                  <a:srgbClr val="000000"/>
                </a:solidFill>
                <a:latin typeface="Times New Roman"/>
              </a:rPr>
              <a:t>Timeless Haven (GD 07)</a:t>
            </a:r>
            <a:endParaRPr lang="en-IN" sz="3000" spc="-1" dirty="0">
              <a:latin typeface="Arial"/>
            </a:endParaRPr>
          </a:p>
          <a:p>
            <a:pPr algn="ctr">
              <a:spcBef>
                <a:spcPts val="1001"/>
              </a:spcBef>
              <a:buFont typeface="Corbel" pitchFamily="34" charset="0"/>
              <a:buNone/>
              <a:tabLst>
                <a:tab pos="0" algn="l"/>
              </a:tabLst>
            </a:pPr>
            <a:endParaRPr lang="en-IN" sz="2800" spc="-1" dirty="0">
              <a:latin typeface="Arial"/>
            </a:endParaRPr>
          </a:p>
          <a:p>
            <a:pPr algn="ctr">
              <a:spcBef>
                <a:spcPts val="1001"/>
              </a:spcBef>
              <a:buFont typeface="Corbel" pitchFamily="34" charset="0"/>
              <a:buNone/>
              <a:tabLst>
                <a:tab pos="0" algn="l"/>
              </a:tabLst>
            </a:pPr>
            <a:endParaRPr lang="en-IN" sz="2400" spc="-1" dirty="0">
              <a:latin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7C4981-25EB-CAC6-1391-5D37B44325A0}"/>
              </a:ext>
            </a:extLst>
          </p:cNvPr>
          <p:cNvSpPr/>
          <p:nvPr/>
        </p:nvSpPr>
        <p:spPr>
          <a:xfrm>
            <a:off x="2214311" y="5319556"/>
            <a:ext cx="10345341" cy="9176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7D2B40-A138-922A-60F9-663DA709B1C7}"/>
              </a:ext>
            </a:extLst>
          </p:cNvPr>
          <p:cNvSpPr/>
          <p:nvPr/>
        </p:nvSpPr>
        <p:spPr>
          <a:xfrm>
            <a:off x="9937771" y="5319556"/>
            <a:ext cx="3743268" cy="14726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4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3000" b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Project Supervisor:</a:t>
            </a:r>
            <a:endParaRPr lang="en-IN" sz="30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000" spc="-1" dirty="0">
                <a:solidFill>
                  <a:srgbClr val="000000"/>
                </a:solidFill>
                <a:latin typeface="Times New Roman"/>
              </a:rPr>
              <a:t>Ms. Neelam Rawat</a:t>
            </a:r>
            <a:endParaRPr lang="en-IN" sz="20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000" b="0" strike="noStrike" spc="-1" dirty="0">
                <a:solidFill>
                  <a:srgbClr val="000000"/>
                </a:solidFill>
                <a:latin typeface="Times New Roman"/>
              </a:rPr>
              <a:t>(Associate Professor)</a:t>
            </a:r>
            <a:endParaRPr lang="en-IN" sz="20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719600F-CF54-12F7-6D69-D55A66AB033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12595" y="390293"/>
            <a:ext cx="13794059" cy="1665847"/>
          </a:xfrm>
          <a:prstGeom prst="rect">
            <a:avLst/>
          </a:prstGeom>
          <a:ln w="0">
            <a:noFill/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7543C56-67FF-6BDF-3749-C378CF7DB6C5}"/>
              </a:ext>
            </a:extLst>
          </p:cNvPr>
          <p:cNvSpPr/>
          <p:nvPr/>
        </p:nvSpPr>
        <p:spPr>
          <a:xfrm>
            <a:off x="754346" y="5235911"/>
            <a:ext cx="4484516" cy="27944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85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N" sz="2800" b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Presented By</a:t>
            </a:r>
            <a:endParaRPr lang="en-IN" sz="2800" b="0" strike="noStrike" spc="-1" dirty="0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Lakshay Goel : 2300290140094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Mohammad Aamir : 2300290140103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Rajat Sinha : 2300290140133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Preet Gupta : 2300290140127</a:t>
            </a: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65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08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References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599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following references were consulted during the development of this project.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6692" y="4178022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 Best Practices Guide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620220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Development with Next.js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062418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Design for E-commerce Websites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504617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Marketing Strategies for Online Businesses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F7A3-B517-44CE-C0EC-3204F0D9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Petrona" panose="020B060402020202020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AA9E-6F9D-1CDD-6A1B-72F5093A8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Introduction (1 slide)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Literature Review (1 slides)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Objective of the Project (1 slide)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Technology</a:t>
            </a:r>
          </a:p>
          <a:p>
            <a:pPr marL="343080" indent="-34308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Hardware Requirements (Development Environment, Server requirement (if required), Client requirement (if required).</a:t>
            </a:r>
          </a:p>
          <a:p>
            <a:pPr marL="343080" indent="-34308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Software Requirements (Language and Platforms like Frameworks, VS code, Android Studio and Jupyter notebook etc. )</a:t>
            </a:r>
            <a:br>
              <a: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Modules (1 slides)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Workflow (1 slide)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Reports (For Example: Project : Student Monitoring System, so reports like: Student Marks, Subjects, companies visit, and student appears in placement etc.)</a:t>
            </a: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pos="457200" algn="l"/>
              </a:tabLst>
            </a:pPr>
            <a:r>
              <a:rPr lang="en-US" sz="1600" b="0" strike="noStrike" spc="-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References (1 slide)</a:t>
            </a:r>
          </a:p>
          <a:p>
            <a:pPr algn="just">
              <a:lnSpc>
                <a:spcPct val="150000"/>
              </a:lnSpc>
            </a:pPr>
            <a:endParaRPr lang="en-IN" sz="175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4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5338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TIMELESS HAVEN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0725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Welcome! This presentation outlines the development of an e-commerce Home Decor website specializing in bedding styles. The website will offer customers a curated selection of high-quality bedsheets, with a focus on design and comfort.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820" y="545306"/>
            <a:ext cx="5200769" cy="65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Literature Review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9820" y="1492567"/>
            <a:ext cx="77571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reviewed existing e-commerce platforms selling home textiles to understand current trends and identify potential opportunities.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9820" y="2572226"/>
            <a:ext cx="445770" cy="44577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5911" y="2639020"/>
            <a:ext cx="13358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23710" y="2572226"/>
            <a:ext cx="260032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 Experience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23710" y="3016091"/>
            <a:ext cx="3135630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analyzed user interface designs and navigation features of existing websites to ensure our website provides a seamless and intuitive user experience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460" y="2572226"/>
            <a:ext cx="445770" cy="44577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91882" y="2639020"/>
            <a:ext cx="17692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01350" y="2572226"/>
            <a:ext cx="260032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Product Catalog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801350" y="3016091"/>
            <a:ext cx="3135630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studied the product cataloging methods of successful e-commerce platforms, focusing on detailed product descriptions and high-quality photography.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79820" y="5338763"/>
            <a:ext cx="445770" cy="44577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4361" y="5405557"/>
            <a:ext cx="17657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23710" y="5338763"/>
            <a:ext cx="260032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Marketing Strategies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23710" y="5782628"/>
            <a:ext cx="3135630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researched successful marketing strategies for e-commerce websites, including search engine optimization, social media marketing, and email campaigns.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157460" y="5338763"/>
            <a:ext cx="445770" cy="445770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96168" y="5405557"/>
            <a:ext cx="16823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10801350" y="5338763"/>
            <a:ext cx="268343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Payment and Shipping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801350" y="5782628"/>
            <a:ext cx="3135630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examined various payment gateways and shipping methods used in the industry to select the most efficient and secure options for our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6255" y="405646"/>
            <a:ext cx="4124801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Objective of the Project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16255" y="1110972"/>
            <a:ext cx="8111490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objective of this project is to develop a user-friendly and visually appealing e-commerce website offering a diverse range of bedsheet styles to cater to a wide customer base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16255" y="1748790"/>
            <a:ext cx="3982045" cy="1826538"/>
          </a:xfrm>
          <a:prstGeom prst="roundRect">
            <a:avLst>
              <a:gd name="adj" fmla="val 33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71393" y="1903928"/>
            <a:ext cx="238434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Enhanced User Experience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71393" y="2234327"/>
            <a:ext cx="367176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provide a seamless and intuitive browsing experience for customers, with easy navigation and product discovery.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45819" y="1748790"/>
            <a:ext cx="3982045" cy="1826538"/>
          </a:xfrm>
          <a:prstGeom prst="roundRect">
            <a:avLst>
              <a:gd name="adj" fmla="val 33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00957" y="1903928"/>
            <a:ext cx="367176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Provide a Personalized Shopping Experience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800957" y="2476262"/>
            <a:ext cx="3671768" cy="943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a wide range of bedsheets that cater to different tastes, styles, and preferences through customizable options such as fabric, size, color, and design.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08635" y="3781901"/>
            <a:ext cx="3982045" cy="1348621"/>
          </a:xfrm>
          <a:prstGeom prst="roundRect">
            <a:avLst>
              <a:gd name="adj" fmla="val 4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71393" y="3877985"/>
            <a:ext cx="299668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Secure and Efficient Transactions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71393" y="4119920"/>
            <a:ext cx="367176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safe and convenient online payment and delivery options for customers, prioritizing secure payment gateways and reliable shipping services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4645819" y="3722846"/>
            <a:ext cx="3982045" cy="1348621"/>
          </a:xfrm>
          <a:prstGeom prst="roundRect">
            <a:avLst>
              <a:gd name="adj" fmla="val 4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00957" y="3877985"/>
            <a:ext cx="194238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Expand Market Reach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800957" y="4208383"/>
            <a:ext cx="367176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businesses to reach a global audience, making it easier to attract customers beyond geographic limitations.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16255" y="5218986"/>
            <a:ext cx="3982045" cy="1348621"/>
          </a:xfrm>
          <a:prstGeom prst="roundRect">
            <a:avLst>
              <a:gd name="adj" fmla="val 4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71393" y="5374124"/>
            <a:ext cx="336458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Provide Secure and Reliable Shopping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671393" y="5623976"/>
            <a:ext cx="367176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 safe shopping environment with secure payment methods, data protection, and easy return policies to build customer trust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4645819" y="5218986"/>
            <a:ext cx="3982045" cy="1348621"/>
          </a:xfrm>
          <a:prstGeom prst="roundRect">
            <a:avLst>
              <a:gd name="adj" fmla="val 46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800957" y="5374124"/>
            <a:ext cx="194238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Optimize Business Operations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4800957" y="5704523"/>
            <a:ext cx="367176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businesses to reach a global audience, making it easier to attract customers beyond geographic limitations.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516255" y="6715125"/>
            <a:ext cx="8111490" cy="1112639"/>
          </a:xfrm>
          <a:prstGeom prst="roundRect">
            <a:avLst>
              <a:gd name="adj" fmla="val 55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71393" y="6870263"/>
            <a:ext cx="287666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 Customer Convenience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671393" y="7200662"/>
            <a:ext cx="7801213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a seamless and user-friendly shopping experience where customers can browse, compare, and buy products from home.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C118EE2-270B-BF5C-E9F4-FAE4CD53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64" y="0"/>
            <a:ext cx="585513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3945" y="4496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Technology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5332929" y="1280735"/>
            <a:ext cx="5175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MERN Technology will be used in our project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18552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</a:rPr>
              <a:t>Next.js (Frontend)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2348275"/>
            <a:ext cx="6726126" cy="703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/>
              <a:t>Dynamic UI</a:t>
            </a:r>
            <a:r>
              <a:rPr lang="en-US" sz="1600" dirty="0"/>
              <a:t>: Build interactive product pages, shopping cart, and checkout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/>
              <a:t>Responsive Design</a:t>
            </a:r>
            <a:r>
              <a:rPr lang="en-US" sz="1600" dirty="0"/>
              <a:t>: Use basic CSS frameworks like </a:t>
            </a:r>
            <a:r>
              <a:rPr lang="en-US" sz="1600" b="1" dirty="0"/>
              <a:t>Bootstrap</a:t>
            </a:r>
            <a:r>
              <a:rPr lang="en-US" sz="1600" dirty="0"/>
              <a:t> or </a:t>
            </a:r>
            <a:r>
              <a:rPr lang="en-US" sz="1600" b="1" dirty="0"/>
              <a:t>Tailwind CSS</a:t>
            </a:r>
            <a:r>
              <a:rPr lang="en-US" sz="1600" dirty="0"/>
              <a:t>..</a:t>
            </a:r>
            <a:endParaRPr lang="en-I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31993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Express.js(Backend)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89" y="3597852"/>
            <a:ext cx="7516178" cy="78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/>
              <a:t>REST API</a:t>
            </a:r>
            <a:r>
              <a:rPr lang="en-US" sz="1600" dirty="0"/>
              <a:t>: Handle routes for fetching products, user authentication, cart, and orders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/>
              <a:t>Middleware</a:t>
            </a:r>
            <a:r>
              <a:rPr lang="en-US" sz="1600" dirty="0"/>
              <a:t>: Use for authentication (JWT) and data validation..</a:t>
            </a:r>
            <a:endParaRPr lang="en-US" sz="1600" b="1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656115" y="6554805"/>
            <a:ext cx="3978116" cy="7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B918161-B8E2-4CCA-C326-97A183F0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11" y="4438833"/>
            <a:ext cx="3555242" cy="482141"/>
          </a:xfr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000000"/>
                </a:solidFill>
                <a:latin typeface="Petrona" pitchFamily="34" charset="0"/>
              </a:rPr>
              <a:t> MongoDB(Data Base)</a:t>
            </a:r>
            <a:endParaRPr lang="en-IN" sz="23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B9674B4-B2E7-F916-E156-5B4F1BDE6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38069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Product and User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 product catalog (decor items, categories, prices) and user information (login details, orders).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7C9CC-9C9E-E690-3676-A8DC2F390300}"/>
              </a:ext>
            </a:extLst>
          </p:cNvPr>
          <p:cNvSpPr txBox="1"/>
          <p:nvPr/>
        </p:nvSpPr>
        <p:spPr>
          <a:xfrm>
            <a:off x="661224" y="4877511"/>
            <a:ext cx="12818966" cy="120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/>
              <a:t>Store Product and User Data</a:t>
            </a:r>
            <a:r>
              <a:rPr lang="en-US" dirty="0"/>
              <a:t>: </a:t>
            </a:r>
            <a:r>
              <a:rPr lang="en-US" sz="1600" dirty="0"/>
              <a:t>Manage product catalog (decor items, categories, prices) and user information (login details, orders)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MongoDB Atlas</a:t>
            </a:r>
            <a:r>
              <a:rPr lang="en-US" sz="1600" dirty="0"/>
              <a:t>: Cloud-hosted, easy-to-deploy NoSQL database.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3A8DC-D593-3489-3BDC-F2B59D817B98}"/>
              </a:ext>
            </a:extLst>
          </p:cNvPr>
          <p:cNvSpPr txBox="1"/>
          <p:nvPr/>
        </p:nvSpPr>
        <p:spPr>
          <a:xfrm>
            <a:off x="601611" y="5862652"/>
            <a:ext cx="246184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000000"/>
                </a:solidFill>
                <a:latin typeface="Petrona" pitchFamily="34" charset="0"/>
              </a:rPr>
              <a:t>Node.js(Runtime)</a:t>
            </a:r>
            <a:endParaRPr lang="en-IN" sz="2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FC498-159B-B49B-BED2-AABB65D8A19D}"/>
              </a:ext>
            </a:extLst>
          </p:cNvPr>
          <p:cNvSpPr txBox="1"/>
          <p:nvPr/>
        </p:nvSpPr>
        <p:spPr>
          <a:xfrm>
            <a:off x="661223" y="6321064"/>
            <a:ext cx="803672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/>
              <a:t>Server-Side Logic</a:t>
            </a:r>
            <a:r>
              <a:rPr lang="en-US" sz="1600" dirty="0"/>
              <a:t>: Run backend logic for handling product searches, orders, and payments.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Real-Time Features</a:t>
            </a:r>
            <a:r>
              <a:rPr lang="en-US" sz="1600" dirty="0"/>
              <a:t>: Handle user sessions, add-to-cart operations.</a:t>
            </a:r>
            <a:endParaRPr lang="en-I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070" y="494228"/>
            <a:ext cx="4504968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Module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087070" y="1314807"/>
            <a:ext cx="7942659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will be organized into several key modules to manage different aspects of the e-commerce operations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7070" y="2056686"/>
            <a:ext cx="7942659" cy="5678686"/>
          </a:xfrm>
          <a:prstGeom prst="roundRect">
            <a:avLst>
              <a:gd name="adj" fmla="val 12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94690" y="2064306"/>
            <a:ext cx="7927419" cy="4954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66259" y="2174796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233779" y="2174796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94690" y="2559725"/>
            <a:ext cx="7927419" cy="7698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66259" y="2670215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Authentication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233779" y="2670215"/>
            <a:ext cx="361676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users to create accounts, login, and manage their profile information.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094690" y="3329583"/>
            <a:ext cx="7927419" cy="10442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66259" y="3440073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Catalog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233779" y="3440073"/>
            <a:ext cx="3616762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various bedsheet styles with detailed descriptions, images, and pricing information.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094690" y="4373880"/>
            <a:ext cx="7927419" cy="10442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66259" y="4484370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Cart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233779" y="4484370"/>
            <a:ext cx="3616762" cy="823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users to add items to their cart, view their cart contents, and proceed to checkout.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094690" y="5418177"/>
            <a:ext cx="7927419" cy="769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266259" y="5528667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Processing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0233779" y="5528667"/>
            <a:ext cx="361676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with secure payment to facilitate online transactions.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094690" y="6188035"/>
            <a:ext cx="7927419" cy="7698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66259" y="6298525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Fulfillment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233779" y="6298525"/>
            <a:ext cx="361676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order processing, tracking, and shipping to ensure timely delivery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6094690" y="6957893"/>
            <a:ext cx="7927419" cy="769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266259" y="7068383"/>
            <a:ext cx="36167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Support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10233779" y="7068383"/>
            <a:ext cx="361676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platform for customers to contact support with questions or concerns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22" y="636627"/>
            <a:ext cx="4814649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Workflow/Gantt Chart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9722" y="1496735"/>
            <a:ext cx="788455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development process will be divided into distinct phases with specific tasks and timelines.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88087" y="2274689"/>
            <a:ext cx="22860" cy="5318165"/>
          </a:xfrm>
          <a:prstGeom prst="roundRect">
            <a:avLst>
              <a:gd name="adj" fmla="val 330599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1079063" y="2668072"/>
            <a:ext cx="629722" cy="22860"/>
          </a:xfrm>
          <a:prstGeom prst="roundRect">
            <a:avLst>
              <a:gd name="adj" fmla="val 330599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697111" y="2477095"/>
            <a:ext cx="404813" cy="40481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8795" y="2537817"/>
            <a:ext cx="12132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889165" y="2454593"/>
            <a:ext cx="35640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Phase 1: Requirements Gathering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889165" y="2857738"/>
            <a:ext cx="662511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user requirements, market research, and competitor analysis.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79063" y="3898702"/>
            <a:ext cx="629722" cy="22860"/>
          </a:xfrm>
          <a:prstGeom prst="roundRect">
            <a:avLst>
              <a:gd name="adj" fmla="val 330599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697111" y="3707725"/>
            <a:ext cx="404813" cy="40481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9150" y="3768447"/>
            <a:ext cx="16073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889165" y="3685223"/>
            <a:ext cx="338768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Phase 2: Design &amp; Development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889165" y="4088368"/>
            <a:ext cx="6625114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website mockups, front-end development, back-end development, and database integration.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79063" y="5417106"/>
            <a:ext cx="629722" cy="22860"/>
          </a:xfrm>
          <a:prstGeom prst="roundRect">
            <a:avLst>
              <a:gd name="adj" fmla="val 330599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697111" y="5226129"/>
            <a:ext cx="404813" cy="40481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9269" y="5286851"/>
            <a:ext cx="16049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889165" y="5203627"/>
            <a:ext cx="331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Phase 3: Testing &amp; Deployment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889165" y="5606772"/>
            <a:ext cx="662511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 testing, quality assurance, and deployment on a live server.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79063" y="6647736"/>
            <a:ext cx="629722" cy="22860"/>
          </a:xfrm>
          <a:prstGeom prst="roundRect">
            <a:avLst>
              <a:gd name="adj" fmla="val 330599"/>
            </a:avLst>
          </a:prstGeom>
          <a:solidFill>
            <a:srgbClr val="B2D4E5"/>
          </a:solidFill>
          <a:ln/>
        </p:spPr>
      </p:sp>
      <p:sp>
        <p:nvSpPr>
          <p:cNvPr id="22" name="Shape 19"/>
          <p:cNvSpPr/>
          <p:nvPr/>
        </p:nvSpPr>
        <p:spPr>
          <a:xfrm>
            <a:off x="697111" y="6456759"/>
            <a:ext cx="404813" cy="40481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23079" y="6517481"/>
            <a:ext cx="15275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889165" y="6434257"/>
            <a:ext cx="351651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Phase 4: Maintenance &amp; Updates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889165" y="6837402"/>
            <a:ext cx="6625114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maintenance, bug fixes, and feature updates to ensure optimal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163" y="423863"/>
            <a:ext cx="4036695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Reports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8163" y="1235869"/>
            <a:ext cx="1355407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reports will be generated to track key metrics and performance indicators.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3" y="1654969"/>
            <a:ext cx="768906" cy="12301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692" y="1808678"/>
            <a:ext cx="201834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Sales Reports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37692" y="2153007"/>
            <a:ext cx="1255454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sales figures, revenue generated, and average order value.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2885123"/>
            <a:ext cx="768906" cy="12301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7692" y="3038832"/>
            <a:ext cx="228981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Customer Demographics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37692" y="3383161"/>
            <a:ext cx="1255454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customer data to understand their preferences, buying habits, and demographics.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4115276"/>
            <a:ext cx="768906" cy="12301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7692" y="4268986"/>
            <a:ext cx="201834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Website Traffic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37692" y="4613315"/>
            <a:ext cx="1255454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website visits, bounce rate, and average time spent on the website.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5345430"/>
            <a:ext cx="768906" cy="12301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7692" y="5499140"/>
            <a:ext cx="201834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Conversion Rates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537692" y="5843468"/>
            <a:ext cx="1255454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the percentage of visitors who complete a purchase on the website.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3" y="6575584"/>
            <a:ext cx="768906" cy="12301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7692" y="6729293"/>
            <a:ext cx="319409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Marketing Campaign Performance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37692" y="7073622"/>
            <a:ext cx="1255454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the effectiveness of marketing campaigns in terms of reach, engagement, and conversion rates.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163</TotalTime>
  <Words>1047</Words>
  <Application>Microsoft Office PowerPoint</Application>
  <PresentationFormat>Custom</PresentationFormat>
  <Paragraphs>124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Corbel</vt:lpstr>
      <vt:lpstr>Aptos</vt:lpstr>
      <vt:lpstr>Petrona</vt:lpstr>
      <vt:lpstr>Wingdings</vt:lpstr>
      <vt:lpstr>Times New Roman</vt:lpstr>
      <vt:lpstr>Symbol</vt:lpstr>
      <vt:lpstr>Inter</vt:lpstr>
      <vt:lpstr>Basis</vt:lpstr>
      <vt:lpstr>PowerPoint Presentation</vt:lpstr>
      <vt:lpstr>CONTENT</vt:lpstr>
      <vt:lpstr>PowerPoint Presentation</vt:lpstr>
      <vt:lpstr>PowerPoint Presentation</vt:lpstr>
      <vt:lpstr>PowerPoint Presentation</vt:lpstr>
      <vt:lpstr> MongoDB(Data Base)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Lakshay Goel</cp:lastModifiedBy>
  <cp:revision>5</cp:revision>
  <dcterms:created xsi:type="dcterms:W3CDTF">2024-09-25T15:18:21Z</dcterms:created>
  <dcterms:modified xsi:type="dcterms:W3CDTF">2024-11-21T05:00:40Z</dcterms:modified>
</cp:coreProperties>
</file>